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00" r:id="rId5"/>
    <p:sldId id="602" r:id="rId6"/>
    <p:sldId id="601"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585" r:id="rId29"/>
    <p:sldId id="323" r:id="rId30"/>
    <p:sldId id="551" r:id="rId31"/>
    <p:sldId id="553" r:id="rId32"/>
    <p:sldId id="333" r:id="rId33"/>
    <p:sldId id="262" r:id="rId34"/>
    <p:sldId id="591" r:id="rId35"/>
    <p:sldId id="258" r:id="rId36"/>
    <p:sldId id="259" r:id="rId37"/>
    <p:sldId id="263" r:id="rId38"/>
    <p:sldId id="595" r:id="rId39"/>
    <p:sldId id="265" r:id="rId40"/>
    <p:sldId id="264" r:id="rId41"/>
    <p:sldId id="267" r:id="rId42"/>
    <p:sldId id="268" r:id="rId43"/>
    <p:sldId id="556" r:id="rId44"/>
    <p:sldId id="593" r:id="rId45"/>
    <p:sldId id="584" r:id="rId46"/>
    <p:sldId id="594" r:id="rId47"/>
    <p:sldId id="566"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53" autoAdjust="0"/>
  </p:normalViewPr>
  <p:slideViewPr>
    <p:cSldViewPr snapToGrid="0" showGuides="1">
      <p:cViewPr varScale="1">
        <p:scale>
          <a:sx n="51" d="100"/>
          <a:sy n="51" d="100"/>
        </p:scale>
        <p:origin x="102" y="162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11/11/2023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11/11/2023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60117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40622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00863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10446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070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8876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github.com/en/get-started/quickstart/github-flow"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ideas-productivity.org/events/hpcbp-068-codereview"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p-024-licensi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625485" cy="3521462"/>
          </a:xfrm>
        </p:spPr>
        <p:txBody>
          <a:bodyPr/>
          <a:lstStyle/>
          <a:p>
            <a:r>
              <a:rPr lang="en-US" u="sng" dirty="0"/>
              <a:t>Patricia Grubel</a:t>
            </a:r>
            <a:r>
              <a:rPr lang="en-US" sz="2000" dirty="0"/>
              <a:t> (she/her)</a:t>
            </a:r>
            <a:br>
              <a:rPr lang="en-US" sz="2000" dirty="0"/>
            </a:br>
            <a:r>
              <a:rPr lang="en-US" sz="2000" dirty="0"/>
              <a:t>Los Alamos National Laboratory</a:t>
            </a:r>
          </a:p>
          <a:p>
            <a:endParaRPr lang="en-US" sz="2000" dirty="0">
              <a:latin typeface="+mn-lt"/>
            </a:endParaRPr>
          </a:p>
          <a:p>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a:spcBef>
                <a:spcPts val="2800"/>
              </a:spcBef>
            </a:pPr>
            <a:r>
              <a:rPr lang="en-US" sz="2000" dirty="0"/>
              <a:t>Contributors: David E. </a:t>
            </a:r>
            <a:r>
              <a:rPr lang="en-US" sz="2000" dirty="0" err="1"/>
              <a:t>Bernholdt</a:t>
            </a:r>
            <a:r>
              <a:rPr lang="en-US" sz="2000" dirty="0"/>
              <a:t> (ORNL), Patricia A. Grubel (LANL), Rinku K. Gupta (ANL), Michael A. </a:t>
            </a:r>
            <a:r>
              <a:rPr lang="en-US" sz="2000" dirty="0" err="1"/>
              <a:t>Heroux</a:t>
            </a:r>
            <a:r>
              <a:rPr lang="en-US" sz="2000" dirty="0"/>
              <a:t> (SNL), Mark C. Miller (LLNL), Jared O’Neal (ANL), David M. Rogers (ORNL), James M. Willenbring (SNL)</a:t>
            </a:r>
          </a:p>
          <a:p>
            <a:endParaRPr lang="en-US" dirty="0"/>
          </a:p>
        </p:txBody>
      </p:sp>
      <p:sp>
        <p:nvSpPr>
          <p:cNvPr id="3" name="TextBox 2">
            <a:extLst>
              <a:ext uri="{FF2B5EF4-FFF2-40B4-BE49-F238E27FC236}">
                <a16:creationId xmlns:a16="http://schemas.microsoft.com/office/drawing/2014/main" id="{71B10202-85E4-FA1B-1B37-CDF3902BEDEE}"/>
              </a:ext>
            </a:extLst>
          </p:cNvPr>
          <p:cNvSpPr txBox="1"/>
          <p:nvPr/>
        </p:nvSpPr>
        <p:spPr>
          <a:xfrm>
            <a:off x="10748110" y="5825217"/>
            <a:ext cx="1440715" cy="369332"/>
          </a:xfrm>
          <a:prstGeom prst="rect">
            <a:avLst/>
          </a:prstGeom>
          <a:noFill/>
        </p:spPr>
        <p:txBody>
          <a:bodyPr wrap="none" lIns="118872" tIns="91440" rIns="118872" bIns="91440" rtlCol="0" anchor="ctr" anchorCtr="0">
            <a:spAutoFit/>
          </a:bodyPr>
          <a:lstStyle/>
          <a:p>
            <a:r>
              <a:rPr lang="en-US" sz="1200" dirty="0">
                <a:effectLst/>
                <a:latin typeface="Arial" panose="020B0604020202020204" pitchFamily="34" charset="0"/>
              </a:rPr>
              <a:t> LA-UR-22-31408</a:t>
            </a:r>
          </a:p>
        </p:txBody>
      </p:sp>
    </p:spTree>
    <p:extLst>
      <p:ext uri="{BB962C8B-B14F-4D97-AF65-F5344CB8AC3E}">
        <p14:creationId xmlns:p14="http://schemas.microsoft.com/office/powerpoint/2010/main" val="21888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grpSp>
        <p:nvGrpSpPr>
          <p:cNvPr id="5" name="Group 4">
            <a:extLst>
              <a:ext uri="{FF2B5EF4-FFF2-40B4-BE49-F238E27FC236}">
                <a16:creationId xmlns:a16="http://schemas.microsoft.com/office/drawing/2014/main" id="{7CD39E9F-E572-FBA1-8FBE-FBD99EA74C05}"/>
              </a:ext>
            </a:extLst>
          </p:cNvPr>
          <p:cNvGrpSpPr/>
          <p:nvPr/>
        </p:nvGrpSpPr>
        <p:grpSpPr>
          <a:xfrm>
            <a:off x="7491203" y="3984716"/>
            <a:ext cx="3666679" cy="1138531"/>
            <a:chOff x="5990951" y="1960790"/>
            <a:chExt cx="7959278" cy="3413990"/>
          </a:xfrm>
        </p:grpSpPr>
        <p:sp>
          <p:nvSpPr>
            <p:cNvPr id="6" name="Oval 5">
              <a:extLst>
                <a:ext uri="{FF2B5EF4-FFF2-40B4-BE49-F238E27FC236}">
                  <a16:creationId xmlns:a16="http://schemas.microsoft.com/office/drawing/2014/main" id="{14A9D5F3-2739-3E84-6C7F-7D8B17CF43A3}"/>
                </a:ext>
              </a:extLst>
            </p:cNvPr>
            <p:cNvSpPr/>
            <p:nvPr/>
          </p:nvSpPr>
          <p:spPr>
            <a:xfrm>
              <a:off x="6377076" y="3936717"/>
              <a:ext cx="242743" cy="372850"/>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Oval 6">
              <a:extLst>
                <a:ext uri="{FF2B5EF4-FFF2-40B4-BE49-F238E27FC236}">
                  <a16:creationId xmlns:a16="http://schemas.microsoft.com/office/drawing/2014/main" id="{A474FB9C-07EB-A105-D2A3-93C35C68DCD3}"/>
                </a:ext>
              </a:extLst>
            </p:cNvPr>
            <p:cNvSpPr/>
            <p:nvPr/>
          </p:nvSpPr>
          <p:spPr>
            <a:xfrm>
              <a:off x="7534654" y="3940604"/>
              <a:ext cx="242741" cy="368962"/>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Oval 9">
              <a:extLst>
                <a:ext uri="{FF2B5EF4-FFF2-40B4-BE49-F238E27FC236}">
                  <a16:creationId xmlns:a16="http://schemas.microsoft.com/office/drawing/2014/main" id="{4FAAF144-181D-4F1D-8401-5EF78C41F6F6}"/>
                </a:ext>
              </a:extLst>
            </p:cNvPr>
            <p:cNvSpPr/>
            <p:nvPr/>
          </p:nvSpPr>
          <p:spPr>
            <a:xfrm>
              <a:off x="10960784" y="3931523"/>
              <a:ext cx="235769" cy="383241"/>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Oval 14">
              <a:extLst>
                <a:ext uri="{FF2B5EF4-FFF2-40B4-BE49-F238E27FC236}">
                  <a16:creationId xmlns:a16="http://schemas.microsoft.com/office/drawing/2014/main" id="{D0944A5B-4D0A-1614-BFC2-573F10B3E38F}"/>
                </a:ext>
              </a:extLst>
            </p:cNvPr>
            <p:cNvSpPr/>
            <p:nvPr/>
          </p:nvSpPr>
          <p:spPr>
            <a:xfrm>
              <a:off x="6892603" y="3055201"/>
              <a:ext cx="234739"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6" name="Oval 15">
              <a:extLst>
                <a:ext uri="{FF2B5EF4-FFF2-40B4-BE49-F238E27FC236}">
                  <a16:creationId xmlns:a16="http://schemas.microsoft.com/office/drawing/2014/main" id="{127BCFC8-B33A-62B6-20B1-AA61033D6525}"/>
                </a:ext>
              </a:extLst>
            </p:cNvPr>
            <p:cNvSpPr/>
            <p:nvPr/>
          </p:nvSpPr>
          <p:spPr>
            <a:xfrm>
              <a:off x="7977565" y="3055201"/>
              <a:ext cx="254397"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Oval 16">
              <a:extLst>
                <a:ext uri="{FF2B5EF4-FFF2-40B4-BE49-F238E27FC236}">
                  <a16:creationId xmlns:a16="http://schemas.microsoft.com/office/drawing/2014/main" id="{A50239F3-5420-B8B4-FCEA-BFFB41BBCEC2}"/>
                </a:ext>
              </a:extLst>
            </p:cNvPr>
            <p:cNvSpPr/>
            <p:nvPr/>
          </p:nvSpPr>
          <p:spPr>
            <a:xfrm>
              <a:off x="9149688"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Oval 17">
              <a:extLst>
                <a:ext uri="{FF2B5EF4-FFF2-40B4-BE49-F238E27FC236}">
                  <a16:creationId xmlns:a16="http://schemas.microsoft.com/office/drawing/2014/main" id="{EBBFB96B-248A-8865-6FCE-53C0500BDAE1}"/>
                </a:ext>
              </a:extLst>
            </p:cNvPr>
            <p:cNvSpPr/>
            <p:nvPr/>
          </p:nvSpPr>
          <p:spPr>
            <a:xfrm>
              <a:off x="10215766"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TextBox 18">
              <a:extLst>
                <a:ext uri="{FF2B5EF4-FFF2-40B4-BE49-F238E27FC236}">
                  <a16:creationId xmlns:a16="http://schemas.microsoft.com/office/drawing/2014/main" id="{DDDF8B10-0227-4857-8111-97022842C996}"/>
                </a:ext>
              </a:extLst>
            </p:cNvPr>
            <p:cNvSpPr txBox="1"/>
            <p:nvPr/>
          </p:nvSpPr>
          <p:spPr>
            <a:xfrm>
              <a:off x="5990951" y="4250262"/>
              <a:ext cx="531991" cy="745156"/>
            </a:xfrm>
            <a:prstGeom prst="rect">
              <a:avLst/>
            </a:prstGeom>
            <a:noFill/>
          </p:spPr>
          <p:txBody>
            <a:bodyPr wrap="square" lIns="118872" tIns="91440" rIns="118872" bIns="91440" rtlCol="0" anchor="ctr" anchorCtr="0">
              <a:spAutoFit/>
            </a:bodyPr>
            <a:lstStyle/>
            <a:p>
              <a:pPr algn="l">
                <a:lnSpc>
                  <a:spcPct val="90000"/>
                </a:lnSpc>
              </a:pPr>
              <a:r>
                <a:rPr lang="en-US" sz="1600" dirty="0"/>
                <a:t>A</a:t>
              </a:r>
            </a:p>
          </p:txBody>
        </p:sp>
        <p:sp>
          <p:nvSpPr>
            <p:cNvPr id="20" name="TextBox 19">
              <a:extLst>
                <a:ext uri="{FF2B5EF4-FFF2-40B4-BE49-F238E27FC236}">
                  <a16:creationId xmlns:a16="http://schemas.microsoft.com/office/drawing/2014/main" id="{D2355C39-7AE8-6AC7-EE7F-A11405E572A7}"/>
                </a:ext>
              </a:extLst>
            </p:cNvPr>
            <p:cNvSpPr txBox="1"/>
            <p:nvPr/>
          </p:nvSpPr>
          <p:spPr>
            <a:xfrm>
              <a:off x="7451777" y="4127503"/>
              <a:ext cx="745021" cy="1218223"/>
            </a:xfrm>
            <a:prstGeom prst="rect">
              <a:avLst/>
            </a:prstGeom>
            <a:noFill/>
          </p:spPr>
          <p:txBody>
            <a:bodyPr wrap="square" lIns="118872" tIns="91440" rIns="118872" bIns="91440" rtlCol="0" anchor="ctr" anchorCtr="0">
              <a:spAutoFit/>
            </a:bodyPr>
            <a:lstStyle/>
            <a:p>
              <a:pPr algn="l">
                <a:lnSpc>
                  <a:spcPct val="90000"/>
                </a:lnSpc>
              </a:pPr>
              <a:r>
                <a:rPr lang="en-US" sz="1600" dirty="0"/>
                <a:t>C</a:t>
              </a:r>
            </a:p>
          </p:txBody>
        </p:sp>
        <p:sp>
          <p:nvSpPr>
            <p:cNvPr id="21" name="TextBox 20">
              <a:extLst>
                <a:ext uri="{FF2B5EF4-FFF2-40B4-BE49-F238E27FC236}">
                  <a16:creationId xmlns:a16="http://schemas.microsoft.com/office/drawing/2014/main" id="{A8592E24-2877-E6A9-7DA2-95F75816F0E2}"/>
                </a:ext>
              </a:extLst>
            </p:cNvPr>
            <p:cNvSpPr txBox="1"/>
            <p:nvPr/>
          </p:nvSpPr>
          <p:spPr>
            <a:xfrm>
              <a:off x="6572340"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2" name="TextBox 21">
              <a:extLst>
                <a:ext uri="{FF2B5EF4-FFF2-40B4-BE49-F238E27FC236}">
                  <a16:creationId xmlns:a16="http://schemas.microsoft.com/office/drawing/2014/main" id="{428A2C42-DBE6-C989-C459-01A7B70CF5A6}"/>
                </a:ext>
              </a:extLst>
            </p:cNvPr>
            <p:cNvSpPr txBox="1"/>
            <p:nvPr/>
          </p:nvSpPr>
          <p:spPr>
            <a:xfrm>
              <a:off x="7685896"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sp>
          <p:nvSpPr>
            <p:cNvPr id="23" name="TextBox 22">
              <a:extLst>
                <a:ext uri="{FF2B5EF4-FFF2-40B4-BE49-F238E27FC236}">
                  <a16:creationId xmlns:a16="http://schemas.microsoft.com/office/drawing/2014/main" id="{B377C1BA-6F01-EFBC-6CBC-987B8D03E0E8}"/>
                </a:ext>
              </a:extLst>
            </p:cNvPr>
            <p:cNvSpPr txBox="1"/>
            <p:nvPr/>
          </p:nvSpPr>
          <p:spPr>
            <a:xfrm>
              <a:off x="8953060" y="1960790"/>
              <a:ext cx="1142952" cy="1218223"/>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4" name="TextBox 23">
              <a:extLst>
                <a:ext uri="{FF2B5EF4-FFF2-40B4-BE49-F238E27FC236}">
                  <a16:creationId xmlns:a16="http://schemas.microsoft.com/office/drawing/2014/main" id="{67A0A461-A3A7-9936-E61E-4D709715FF8B}"/>
                </a:ext>
              </a:extLst>
            </p:cNvPr>
            <p:cNvSpPr txBox="1"/>
            <p:nvPr/>
          </p:nvSpPr>
          <p:spPr>
            <a:xfrm>
              <a:off x="10164060" y="2197325"/>
              <a:ext cx="1067197"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cxnSp>
          <p:nvCxnSpPr>
            <p:cNvPr id="25" name="Straight Connector 24">
              <a:extLst>
                <a:ext uri="{FF2B5EF4-FFF2-40B4-BE49-F238E27FC236}">
                  <a16:creationId xmlns:a16="http://schemas.microsoft.com/office/drawing/2014/main" id="{5361732A-FE6A-2EF6-5A5C-599186FE9EA4}"/>
                </a:ext>
              </a:extLst>
            </p:cNvPr>
            <p:cNvCxnSpPr>
              <a:cxnSpLocks/>
              <a:stCxn id="6" idx="6"/>
              <a:endCxn id="7" idx="2"/>
            </p:cNvCxnSpPr>
            <p:nvPr/>
          </p:nvCxnSpPr>
          <p:spPr>
            <a:xfrm>
              <a:off x="6619819" y="4123143"/>
              <a:ext cx="914835" cy="1943"/>
            </a:xfrm>
            <a:prstGeom prst="line">
              <a:avLst/>
            </a:prstGeom>
            <a:ln w="349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1900FF1-B8E2-A8ED-571C-31BFCCE88074}"/>
                </a:ext>
              </a:extLst>
            </p:cNvPr>
            <p:cNvCxnSpPr>
              <a:cxnSpLocks/>
              <a:stCxn id="15" idx="3"/>
              <a:endCxn id="6" idx="0"/>
            </p:cNvCxnSpPr>
            <p:nvPr/>
          </p:nvCxnSpPr>
          <p:spPr>
            <a:xfrm flipH="1">
              <a:off x="6498448" y="3374257"/>
              <a:ext cx="428531" cy="562461"/>
            </a:xfrm>
            <a:prstGeom prst="line">
              <a:avLst/>
            </a:prstGeom>
            <a:ln w="349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DE8F532-40AC-35D4-EA35-BF34A22673B7}"/>
                </a:ext>
              </a:extLst>
            </p:cNvPr>
            <p:cNvCxnSpPr>
              <a:cxnSpLocks/>
              <a:stCxn id="15" idx="6"/>
              <a:endCxn id="16" idx="2"/>
            </p:cNvCxnSpPr>
            <p:nvPr/>
          </p:nvCxnSpPr>
          <p:spPr>
            <a:xfrm>
              <a:off x="7127342" y="3242100"/>
              <a:ext cx="85022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7D4929-5BF3-0FF8-A591-E220389D3283}"/>
                </a:ext>
              </a:extLst>
            </p:cNvPr>
            <p:cNvCxnSpPr>
              <a:cxnSpLocks/>
              <a:stCxn id="7" idx="6"/>
              <a:endCxn id="17" idx="2"/>
            </p:cNvCxnSpPr>
            <p:nvPr/>
          </p:nvCxnSpPr>
          <p:spPr>
            <a:xfrm flipV="1">
              <a:off x="7777396" y="3242100"/>
              <a:ext cx="1372292" cy="882986"/>
            </a:xfrm>
            <a:prstGeom prst="line">
              <a:avLst/>
            </a:prstGeom>
            <a:ln w="34925">
              <a:solidFill>
                <a:srgbClr val="D13940"/>
              </a:solidFill>
              <a:headEnd w="lg" len="lg"/>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D56F062-C6B1-A031-6170-D1AB65038A57}"/>
                </a:ext>
              </a:extLst>
            </p:cNvPr>
            <p:cNvCxnSpPr>
              <a:cxnSpLocks/>
              <a:stCxn id="17" idx="6"/>
              <a:endCxn id="18" idx="2"/>
            </p:cNvCxnSpPr>
            <p:nvPr/>
          </p:nvCxnSpPr>
          <p:spPr>
            <a:xfrm>
              <a:off x="9365543" y="3242100"/>
              <a:ext cx="850223" cy="0"/>
            </a:xfrm>
            <a:prstGeom prst="line">
              <a:avLst/>
            </a:prstGeom>
            <a:ln w="3492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6B3F6-B820-5580-81FC-D4A8FDF9EF43}"/>
                </a:ext>
              </a:extLst>
            </p:cNvPr>
            <p:cNvCxnSpPr>
              <a:cxnSpLocks/>
              <a:stCxn id="18" idx="5"/>
              <a:endCxn id="10" idx="1"/>
            </p:cNvCxnSpPr>
            <p:nvPr/>
          </p:nvCxnSpPr>
          <p:spPr>
            <a:xfrm>
              <a:off x="10400010" y="3374257"/>
              <a:ext cx="595301" cy="613390"/>
            </a:xfrm>
            <a:prstGeom prst="line">
              <a:avLst/>
            </a:prstGeom>
            <a:ln w="34925">
              <a:headEnd w="lg" len="lg"/>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4719C31-5B1D-82CE-F54E-C71A3F5F20A8}"/>
                </a:ext>
              </a:extLst>
            </p:cNvPr>
            <p:cNvSpPr txBox="1"/>
            <p:nvPr/>
          </p:nvSpPr>
          <p:spPr>
            <a:xfrm>
              <a:off x="8512281" y="4156557"/>
              <a:ext cx="5437948" cy="1218223"/>
            </a:xfrm>
            <a:prstGeom prst="rect">
              <a:avLst/>
            </a:prstGeom>
            <a:noFill/>
          </p:spPr>
          <p:txBody>
            <a:bodyPr wrap="square" lIns="118872" tIns="91440" rIns="118872" bIns="91440" rtlCol="0" anchor="ctr" anchorCtr="0">
              <a:spAutoFit/>
            </a:bodyPr>
            <a:lstStyle/>
            <a:p>
              <a:pPr algn="l">
                <a:lnSpc>
                  <a:spcPct val="90000"/>
                </a:lnSpc>
              </a:pPr>
              <a:r>
                <a:rPr lang="en-US" sz="1600" dirty="0"/>
                <a:t>Fast-Forward to D'</a:t>
              </a:r>
            </a:p>
          </p:txBody>
        </p:sp>
      </p:grpSp>
      <p:sp>
        <p:nvSpPr>
          <p:cNvPr id="32" name="TextBox 31">
            <a:extLst>
              <a:ext uri="{FF2B5EF4-FFF2-40B4-BE49-F238E27FC236}">
                <a16:creationId xmlns:a16="http://schemas.microsoft.com/office/drawing/2014/main" id="{004492C4-3453-0B0F-05AE-8C11D5A1D354}"/>
              </a:ext>
            </a:extLst>
          </p:cNvPr>
          <p:cNvSpPr txBox="1"/>
          <p:nvPr/>
        </p:nvSpPr>
        <p:spPr>
          <a:xfrm>
            <a:off x="7866191" y="5061827"/>
            <a:ext cx="225979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accent4">
                    <a:lumMod val="75000"/>
                  </a:schemeClr>
                </a:solidFill>
              </a:rPr>
              <a:t>Rebase D onto C</a:t>
            </a:r>
          </a:p>
        </p:txBody>
      </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endParaRPr lang="en-US" dirty="0">
              <a:solidFill>
                <a:schemeClr val="accent1"/>
              </a:solidFill>
              <a:hlinkClick r:id="rId3"/>
            </a:endParaRPr>
          </a:p>
          <a:p>
            <a:pPr marL="0" indent="0">
              <a:buNone/>
            </a:pPr>
            <a:r>
              <a:rPr lang="en-US" dirty="0">
                <a:solidFill>
                  <a:schemeClr val="accent1"/>
                </a:solidFill>
                <a:hlinkClick r:id="rId3"/>
              </a:rPr>
              <a:t>Design Patterns for Git Workflows</a:t>
            </a:r>
            <a:r>
              <a:rPr lang="en-US" dirty="0">
                <a:solidFill>
                  <a:schemeClr val="accent1"/>
                </a:solidFill>
              </a:rPr>
              <a:t> by Roscoe A. Bartlett</a:t>
            </a:r>
          </a:p>
          <a:p>
            <a:pPr marL="0" indent="0">
              <a:buNone/>
            </a:pPr>
            <a:r>
              <a:rPr lang="en-US" dirty="0">
                <a:solidFill>
                  <a:schemeClr val="accent1"/>
                </a:solidFill>
              </a:rPr>
              <a: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https://docs.github.com/en/get-started/quickstart/github-flow</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grpSp>
        <p:nvGrpSpPr>
          <p:cNvPr id="6" name="Group 5">
            <a:extLst>
              <a:ext uri="{FF2B5EF4-FFF2-40B4-BE49-F238E27FC236}">
                <a16:creationId xmlns:a16="http://schemas.microsoft.com/office/drawing/2014/main" id="{D51E3DA5-0955-2C70-355F-E2139B0CC256}"/>
              </a:ext>
            </a:extLst>
          </p:cNvPr>
          <p:cNvGrpSpPr/>
          <p:nvPr/>
        </p:nvGrpSpPr>
        <p:grpSpPr>
          <a:xfrm>
            <a:off x="6815699" y="1325880"/>
            <a:ext cx="5078896" cy="4507845"/>
            <a:chOff x="7017026" y="1387868"/>
            <a:chExt cx="5078896" cy="4507845"/>
          </a:xfrm>
        </p:grpSpPr>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
          <p:nvSpPr>
            <p:cNvPr id="5" name="TextBox 4">
              <a:extLst>
                <a:ext uri="{FF2B5EF4-FFF2-40B4-BE49-F238E27FC236}">
                  <a16:creationId xmlns:a16="http://schemas.microsoft.com/office/drawing/2014/main" id="{61CE64B1-708A-2BB1-2B52-0577D082BDCE}"/>
                </a:ext>
              </a:extLst>
            </p:cNvPr>
            <p:cNvSpPr txBox="1"/>
            <p:nvPr/>
          </p:nvSpPr>
          <p:spPr>
            <a:xfrm>
              <a:off x="10040255" y="1387868"/>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grpSp>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Git Workflows from CSE projects</a:t>
            </a:r>
            <a:br>
              <a:rPr lang="en-US" dirty="0"/>
            </a:br>
            <a:endParaRPr lang="en-US" dirty="0"/>
          </a:p>
        </p:txBody>
      </p:sp>
      <p:sp>
        <p:nvSpPr>
          <p:cNvPr id="3" name="Content Placeholder 2">
            <a:extLst>
              <a:ext uri="{FF2B5EF4-FFF2-40B4-BE49-F238E27FC236}">
                <a16:creationId xmlns:a16="http://schemas.microsoft.com/office/drawing/2014/main" id="{D8DE7A15-44B8-A9DC-5DE4-EE0BDC3E148C}"/>
              </a:ext>
            </a:extLst>
          </p:cNvPr>
          <p:cNvSpPr>
            <a:spLocks noGrp="1"/>
          </p:cNvSpPr>
          <p:nvPr>
            <p:ph idx="1"/>
          </p:nvPr>
        </p:nvSpPr>
        <p:spPr>
          <a:xfrm>
            <a:off x="450592" y="1325880"/>
            <a:ext cx="11369809" cy="2517808"/>
          </a:xfrm>
        </p:spPr>
        <p:txBody>
          <a:bodyPr/>
          <a:lstStyle/>
          <a:p>
            <a:r>
              <a:rPr lang="en-US" dirty="0" err="1"/>
              <a:t>Trilinos</a:t>
            </a:r>
            <a:endParaRPr lang="en-US" dirty="0"/>
          </a:p>
          <a:p>
            <a:r>
              <a:rPr lang="en-US" dirty="0" err="1"/>
              <a:t>OpenMPI</a:t>
            </a:r>
            <a:endParaRPr lang="en-US" dirty="0"/>
          </a:p>
          <a:p>
            <a:r>
              <a:rPr lang="en-US" dirty="0" err="1"/>
              <a:t>Flecsi</a:t>
            </a:r>
            <a:endParaRPr lang="en-US" dirty="0"/>
          </a:p>
          <a:p>
            <a:pPr marL="0" indent="0">
              <a:buNone/>
            </a:pPr>
            <a:endParaRPr lang="en-US" dirty="0">
              <a:solidFill>
                <a:schemeClr val="accent1"/>
              </a:solidFill>
              <a:hlinkClick r:id="rId3"/>
            </a:endParaRPr>
          </a:p>
        </p:txBody>
      </p:sp>
    </p:spTree>
    <p:extLst>
      <p:ext uri="{BB962C8B-B14F-4D97-AF65-F5344CB8AC3E}">
        <p14:creationId xmlns:p14="http://schemas.microsoft.com/office/powerpoint/2010/main" val="17159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419310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5887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a:t>Develop -&gt; Feature -&gt; Release </a:t>
            </a:r>
            <a:r>
              <a:rPr lang="en-US" sz="2000" dirty="0"/>
              <a:t>Workflow</a:t>
            </a:r>
          </a:p>
          <a:p>
            <a:pPr marL="0" indent="0">
              <a:buFont typeface="Arial" charset="0"/>
              <a:buNone/>
            </a:pPr>
            <a:r>
              <a:rPr lang="en-US" sz="2000" b="1" dirty="0"/>
              <a:t>Develop (incompatible) </a:t>
            </a:r>
            <a:r>
              <a:rPr lang="en-US" sz="2000" dirty="0"/>
              <a:t>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4981007" y="3334407"/>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547805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6802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7384" y="2209428"/>
            <a:ext cx="1988185" cy="1367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hlinkClick r:id="rId3"/>
              </a:rPr>
              <a:t>https://ideas-productivity.org/events/hpcbp-068-codereview</a:t>
            </a:r>
            <a:endParaRPr lang="en-US" u="sng" dirty="0">
              <a:solidFill>
                <a:srgbClr val="AA2F36"/>
              </a:solidFill>
            </a:endParaRP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hlinkClick r:id="rId3"/>
              </a:rPr>
              <a:t>https://ideas-productivity.org/events/hpcbp-044-testingpractices</a:t>
            </a:r>
            <a:endParaRPr lang="en-US" u="sng" dirty="0">
              <a:solidFill>
                <a:srgbClr val="AA2F36"/>
              </a:solidFill>
            </a:endParaRPr>
          </a:p>
        </p:txBody>
      </p:sp>
    </p:spTree>
    <p:extLst>
      <p:ext uri="{BB962C8B-B14F-4D97-AF65-F5344CB8AC3E}">
        <p14:creationId xmlns:p14="http://schemas.microsoft.com/office/powerpoint/2010/main" val="411854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6919</TotalTime>
  <Words>3655</Words>
  <Application>Microsoft Office PowerPoint</Application>
  <PresentationFormat>Custom</PresentationFormat>
  <Paragraphs>518</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Git Workflows from CSE projects </vt:lpstr>
      <vt:lpstr>Current Trilinos Workflow</vt:lpstr>
      <vt:lpstr>Current Open MPI Workflow </vt:lpstr>
      <vt:lpstr>Current FleCSI Workflow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350</cp:revision>
  <cp:lastPrinted>2017-11-02T18:35:01Z</cp:lastPrinted>
  <dcterms:created xsi:type="dcterms:W3CDTF">2018-11-06T17:28:56Z</dcterms:created>
  <dcterms:modified xsi:type="dcterms:W3CDTF">2023-11-11T15:05:55Z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